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E6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61" autoAdjust="0"/>
    <p:restoredTop sz="94660"/>
  </p:normalViewPr>
  <p:slideViewPr>
    <p:cSldViewPr snapToGrid="0">
      <p:cViewPr varScale="1">
        <p:scale>
          <a:sx n="60" d="100"/>
          <a:sy n="60" d="100"/>
        </p:scale>
        <p:origin x="238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82899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94356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54428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93355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72599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68175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507122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386769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989162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61347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89762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C1CA1-5B18-42C6-8CE3-663257D88D15}" type="datetimeFigureOut">
              <a:rPr lang="ar-AE" smtClean="0"/>
              <a:t>06/06/1442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C8D7B-86E7-4EFD-87CF-74627F8CC30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688681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13">
            <a:extLst>
              <a:ext uri="{FF2B5EF4-FFF2-40B4-BE49-F238E27FC236}">
                <a16:creationId xmlns:a16="http://schemas.microsoft.com/office/drawing/2014/main" id="{EC97A3C4-1D02-4A5E-84C7-F08E0DFE3F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588652"/>
              </p:ext>
            </p:extLst>
          </p:nvPr>
        </p:nvGraphicFramePr>
        <p:xfrm>
          <a:off x="512837" y="2332818"/>
          <a:ext cx="5832326" cy="708023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950518">
                  <a:extLst>
                    <a:ext uri="{9D8B030D-6E8A-4147-A177-3AD203B41FA5}">
                      <a16:colId xmlns:a16="http://schemas.microsoft.com/office/drawing/2014/main" val="822117579"/>
                    </a:ext>
                  </a:extLst>
                </a:gridCol>
                <a:gridCol w="3881808">
                  <a:extLst>
                    <a:ext uri="{9D8B030D-6E8A-4147-A177-3AD203B41FA5}">
                      <a16:colId xmlns:a16="http://schemas.microsoft.com/office/drawing/2014/main" val="178343454"/>
                    </a:ext>
                  </a:extLst>
                </a:gridCol>
              </a:tblGrid>
              <a:tr h="885029"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34775"/>
                  </a:ext>
                </a:extLst>
              </a:tr>
              <a:tr h="885029"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545468"/>
                  </a:ext>
                </a:extLst>
              </a:tr>
              <a:tr h="885029"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871588"/>
                  </a:ext>
                </a:extLst>
              </a:tr>
              <a:tr h="885029">
                <a:tc>
                  <a:txBody>
                    <a:bodyPr/>
                    <a:lstStyle/>
                    <a:p>
                      <a:pPr rtl="1"/>
                      <a:endParaRPr lang="ar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A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311653"/>
                  </a:ext>
                </a:extLst>
              </a:tr>
              <a:tr h="885029"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519458"/>
                  </a:ext>
                </a:extLst>
              </a:tr>
              <a:tr h="885029"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2937312"/>
                  </a:ext>
                </a:extLst>
              </a:tr>
              <a:tr h="885029"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011955"/>
                  </a:ext>
                </a:extLst>
              </a:tr>
              <a:tr h="885029"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960878"/>
                  </a:ext>
                </a:extLst>
              </a:tr>
            </a:tbl>
          </a:graphicData>
        </a:graphic>
      </p:graphicFrame>
      <p:sp>
        <p:nvSpPr>
          <p:cNvPr id="4" name="مستطيل 11">
            <a:extLst>
              <a:ext uri="{FF2B5EF4-FFF2-40B4-BE49-F238E27FC236}">
                <a16:creationId xmlns:a16="http://schemas.microsoft.com/office/drawing/2014/main" id="{28AE5C2A-1BD6-480B-B66C-D824F1C31FD5}"/>
              </a:ext>
            </a:extLst>
          </p:cNvPr>
          <p:cNvSpPr/>
          <p:nvPr/>
        </p:nvSpPr>
        <p:spPr>
          <a:xfrm>
            <a:off x="666126" y="8635453"/>
            <a:ext cx="34390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إدغام شفوي                إدغام بغنة   </a:t>
            </a:r>
          </a:p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إدغام بدون غنة            إخفاء حقيقي</a:t>
            </a:r>
          </a:p>
        </p:txBody>
      </p:sp>
      <p:sp>
        <p:nvSpPr>
          <p:cNvPr id="5" name="مستطيل 12">
            <a:extLst>
              <a:ext uri="{FF2B5EF4-FFF2-40B4-BE49-F238E27FC236}">
                <a16:creationId xmlns:a16="http://schemas.microsoft.com/office/drawing/2014/main" id="{803927F9-2467-4BFA-B9B7-0536ABDAE42E}"/>
              </a:ext>
            </a:extLst>
          </p:cNvPr>
          <p:cNvSpPr/>
          <p:nvPr/>
        </p:nvSpPr>
        <p:spPr>
          <a:xfrm>
            <a:off x="455440" y="3280313"/>
            <a:ext cx="3573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إخفاء شفوي            إدغام شفوي  </a:t>
            </a:r>
          </a:p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إقلاب                      إخفاء حقيقي</a:t>
            </a:r>
          </a:p>
        </p:txBody>
      </p:sp>
      <p:sp>
        <p:nvSpPr>
          <p:cNvPr id="7" name="مستطيل 14">
            <a:extLst>
              <a:ext uri="{FF2B5EF4-FFF2-40B4-BE49-F238E27FC236}">
                <a16:creationId xmlns:a16="http://schemas.microsoft.com/office/drawing/2014/main" id="{C69EB0C9-1ED4-44F1-8E7E-C286500370A9}"/>
              </a:ext>
            </a:extLst>
          </p:cNvPr>
          <p:cNvSpPr/>
          <p:nvPr/>
        </p:nvSpPr>
        <p:spPr>
          <a:xfrm>
            <a:off x="740827" y="2422566"/>
            <a:ext cx="33200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إقلاب                       إظهار حلقي           إظهار شفوي             إخفاء حقيقي</a:t>
            </a:r>
          </a:p>
        </p:txBody>
      </p:sp>
      <p:pic>
        <p:nvPicPr>
          <p:cNvPr id="10" name="صورة 19">
            <a:extLst>
              <a:ext uri="{FF2B5EF4-FFF2-40B4-BE49-F238E27FC236}">
                <a16:creationId xmlns:a16="http://schemas.microsoft.com/office/drawing/2014/main" id="{96CA9B4E-BC1C-4CF3-94E3-EF50B88F78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316" t="21806" r="28515" b="71174"/>
          <a:stretch/>
        </p:blipFill>
        <p:spPr>
          <a:xfrm>
            <a:off x="5102878" y="2556411"/>
            <a:ext cx="621873" cy="46879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صورة 21">
            <a:extLst>
              <a:ext uri="{FF2B5EF4-FFF2-40B4-BE49-F238E27FC236}">
                <a16:creationId xmlns:a16="http://schemas.microsoft.com/office/drawing/2014/main" id="{01260E7B-EF52-4C1A-906F-9BB2F6E6E9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675" t="22266" r="51511" b="70714"/>
          <a:stretch/>
        </p:blipFill>
        <p:spPr>
          <a:xfrm>
            <a:off x="4920162" y="8799088"/>
            <a:ext cx="783632" cy="4687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مستطيل 16">
            <a:extLst>
              <a:ext uri="{FF2B5EF4-FFF2-40B4-BE49-F238E27FC236}">
                <a16:creationId xmlns:a16="http://schemas.microsoft.com/office/drawing/2014/main" id="{023EF2AE-BEE5-431A-9B8C-D7A5B67B742A}"/>
              </a:ext>
            </a:extLst>
          </p:cNvPr>
          <p:cNvSpPr/>
          <p:nvPr/>
        </p:nvSpPr>
        <p:spPr>
          <a:xfrm>
            <a:off x="566373" y="4131091"/>
            <a:ext cx="3532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إظهار حلقي               إظهار شفوي  </a:t>
            </a:r>
          </a:p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إدغام  شفوي            إدغام بغنة</a:t>
            </a:r>
          </a:p>
        </p:txBody>
      </p:sp>
      <p:sp>
        <p:nvSpPr>
          <p:cNvPr id="16" name="مستطيل 18">
            <a:extLst>
              <a:ext uri="{FF2B5EF4-FFF2-40B4-BE49-F238E27FC236}">
                <a16:creationId xmlns:a16="http://schemas.microsoft.com/office/drawing/2014/main" id="{145B0D0C-3D9F-40A5-97A3-6EBAA39475F1}"/>
              </a:ext>
            </a:extLst>
          </p:cNvPr>
          <p:cNvSpPr/>
          <p:nvPr/>
        </p:nvSpPr>
        <p:spPr>
          <a:xfrm>
            <a:off x="440517" y="5011782"/>
            <a:ext cx="370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إخفاء شفوي              إدغام شفوي  </a:t>
            </a:r>
          </a:p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إدغام بغنة                  إخفاء حقيقي</a:t>
            </a:r>
          </a:p>
        </p:txBody>
      </p:sp>
      <p:sp>
        <p:nvSpPr>
          <p:cNvPr id="18" name="مستطيل 20">
            <a:extLst>
              <a:ext uri="{FF2B5EF4-FFF2-40B4-BE49-F238E27FC236}">
                <a16:creationId xmlns:a16="http://schemas.microsoft.com/office/drawing/2014/main" id="{5D7DEE22-2977-4EA2-8775-CA8856971693}"/>
              </a:ext>
            </a:extLst>
          </p:cNvPr>
          <p:cNvSpPr/>
          <p:nvPr/>
        </p:nvSpPr>
        <p:spPr>
          <a:xfrm>
            <a:off x="471940" y="5948918"/>
            <a:ext cx="35998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إقلاب                       إدغام شفوي  </a:t>
            </a:r>
          </a:p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إدغام بغنة                 إخفاء شفوي</a:t>
            </a:r>
          </a:p>
        </p:txBody>
      </p:sp>
      <p:pic>
        <p:nvPicPr>
          <p:cNvPr id="19" name="صورة 21">
            <a:extLst>
              <a:ext uri="{FF2B5EF4-FFF2-40B4-BE49-F238E27FC236}">
                <a16:creationId xmlns:a16="http://schemas.microsoft.com/office/drawing/2014/main" id="{BABBE422-2DDE-462C-A8CD-6AC29ADF50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104" t="30613" r="51532" b="60728"/>
          <a:stretch/>
        </p:blipFill>
        <p:spPr>
          <a:xfrm>
            <a:off x="4901558" y="4323281"/>
            <a:ext cx="923487" cy="47548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صورة 24">
            <a:extLst>
              <a:ext uri="{FF2B5EF4-FFF2-40B4-BE49-F238E27FC236}">
                <a16:creationId xmlns:a16="http://schemas.microsoft.com/office/drawing/2014/main" id="{3625E5E3-C7F5-4D77-8F74-615172F805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807" t="39872" r="13286" b="51014"/>
          <a:stretch/>
        </p:blipFill>
        <p:spPr>
          <a:xfrm>
            <a:off x="4948948" y="5102714"/>
            <a:ext cx="876097" cy="5849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صورة 26">
            <a:extLst>
              <a:ext uri="{FF2B5EF4-FFF2-40B4-BE49-F238E27FC236}">
                <a16:creationId xmlns:a16="http://schemas.microsoft.com/office/drawing/2014/main" id="{BB9B7D0E-AE8B-4BFD-93A3-D375CAD746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24" t="40339" r="64029" b="52127"/>
          <a:stretch/>
        </p:blipFill>
        <p:spPr>
          <a:xfrm>
            <a:off x="4854570" y="6055837"/>
            <a:ext cx="1146469" cy="5031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5" name="مستطيل 18">
            <a:extLst>
              <a:ext uri="{FF2B5EF4-FFF2-40B4-BE49-F238E27FC236}">
                <a16:creationId xmlns:a16="http://schemas.microsoft.com/office/drawing/2014/main" id="{B4A36279-0D1B-49CA-A9EC-F84B7C00B49D}"/>
              </a:ext>
            </a:extLst>
          </p:cNvPr>
          <p:cNvSpPr/>
          <p:nvPr/>
        </p:nvSpPr>
        <p:spPr>
          <a:xfrm>
            <a:off x="298186" y="6835151"/>
            <a:ext cx="37253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إظهار </a:t>
            </a:r>
            <a:r>
              <a:rPr lang="ar-AE" sz="2000">
                <a:latin typeface="Calibri" panose="020F0502020204030204" pitchFamily="34" charset="0"/>
                <a:cs typeface="Calibri" panose="020F0502020204030204" pitchFamily="34" charset="0"/>
              </a:rPr>
              <a:t>حلقي                إظهار شفوي</a:t>
            </a:r>
            <a:endParaRPr lang="ar-A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إدغام شفوي              إخفاء حقيقي</a:t>
            </a:r>
          </a:p>
        </p:txBody>
      </p:sp>
      <p:pic>
        <p:nvPicPr>
          <p:cNvPr id="32" name="صورة 25">
            <a:extLst>
              <a:ext uri="{FF2B5EF4-FFF2-40B4-BE49-F238E27FC236}">
                <a16:creationId xmlns:a16="http://schemas.microsoft.com/office/drawing/2014/main" id="{B9139DBD-738F-4803-A02E-5A5C4EDD08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098" t="52080" r="28931" b="40843"/>
          <a:stretch/>
        </p:blipFill>
        <p:spPr>
          <a:xfrm>
            <a:off x="5049001" y="6924586"/>
            <a:ext cx="723502" cy="5607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5" name="مستطيل 18">
            <a:extLst>
              <a:ext uri="{FF2B5EF4-FFF2-40B4-BE49-F238E27FC236}">
                <a16:creationId xmlns:a16="http://schemas.microsoft.com/office/drawing/2014/main" id="{51087A77-02B0-4B6C-BCEF-8DAE650584A3}"/>
              </a:ext>
            </a:extLst>
          </p:cNvPr>
          <p:cNvSpPr/>
          <p:nvPr/>
        </p:nvSpPr>
        <p:spPr>
          <a:xfrm>
            <a:off x="448384" y="7702558"/>
            <a:ext cx="36125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إظهار حلقي                 إظهار شفوي    </a:t>
            </a:r>
          </a:p>
          <a:p>
            <a:pPr algn="r" rtl="1"/>
            <a:r>
              <a:rPr lang="ar-AE" sz="2000" dirty="0">
                <a:latin typeface="Calibri" panose="020F0502020204030204" pitchFamily="34" charset="0"/>
                <a:cs typeface="Calibri" panose="020F0502020204030204" pitchFamily="34" charset="0"/>
              </a:rPr>
              <a:t>إدغام بغنة                  إخفاء حقيقي</a:t>
            </a:r>
          </a:p>
        </p:txBody>
      </p:sp>
      <p:pic>
        <p:nvPicPr>
          <p:cNvPr id="42" name="صورة 31">
            <a:extLst>
              <a:ext uri="{FF2B5EF4-FFF2-40B4-BE49-F238E27FC236}">
                <a16:creationId xmlns:a16="http://schemas.microsoft.com/office/drawing/2014/main" id="{5419ACC1-F7D3-499E-9D6C-16719F22C0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90" t="60916" r="57022" b="30835"/>
          <a:stretch/>
        </p:blipFill>
        <p:spPr>
          <a:xfrm>
            <a:off x="4826437" y="7812609"/>
            <a:ext cx="1121120" cy="49282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B79E4BC3-BDF0-414C-9072-9BF08B2B80EE}"/>
              </a:ext>
            </a:extLst>
          </p:cNvPr>
          <p:cNvSpPr/>
          <p:nvPr/>
        </p:nvSpPr>
        <p:spPr>
          <a:xfrm>
            <a:off x="4667618" y="8825819"/>
            <a:ext cx="180712" cy="3229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 sz="200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A99B397-B832-40CD-907C-285981FBAF29}"/>
              </a:ext>
            </a:extLst>
          </p:cNvPr>
          <p:cNvSpPr/>
          <p:nvPr/>
        </p:nvSpPr>
        <p:spPr>
          <a:xfrm>
            <a:off x="4903497" y="5022956"/>
            <a:ext cx="104763" cy="2475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52" name="TextBox 5">
            <a:extLst>
              <a:ext uri="{FF2B5EF4-FFF2-40B4-BE49-F238E27FC236}">
                <a16:creationId xmlns:a16="http://schemas.microsoft.com/office/drawing/2014/main" id="{9789F765-63F4-4B6D-8F46-AC06D21D10F4}"/>
              </a:ext>
            </a:extLst>
          </p:cNvPr>
          <p:cNvSpPr txBox="1"/>
          <p:nvPr/>
        </p:nvSpPr>
        <p:spPr>
          <a:xfrm>
            <a:off x="1135361" y="1942942"/>
            <a:ext cx="5384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ضع إشارة √  أمام  الإجابة الصحيحة فيما يأتي  :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7EA97D1D-E95C-4FB1-90E6-4204B8B8B0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DFEF9"/>
              </a:clrFrom>
              <a:clrTo>
                <a:srgbClr val="FDFEF9">
                  <a:alpha val="0"/>
                </a:srgbClr>
              </a:clrTo>
            </a:clrChange>
          </a:blip>
          <a:srcRect l="59868" t="64208" r="16358" b="29856"/>
          <a:stretch/>
        </p:blipFill>
        <p:spPr>
          <a:xfrm>
            <a:off x="4901558" y="3460959"/>
            <a:ext cx="1002750" cy="43075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590CCFB3-2778-49F4-9F49-0CEFBC4EA0D8}"/>
              </a:ext>
            </a:extLst>
          </p:cNvPr>
          <p:cNvSpPr txBox="1"/>
          <p:nvPr/>
        </p:nvSpPr>
        <p:spPr>
          <a:xfrm>
            <a:off x="298186" y="83368"/>
            <a:ext cx="638876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ar-AE" b="1" dirty="0">
                <a:ln/>
                <a:solidFill>
                  <a:srgbClr val="C00000"/>
                </a:solidFill>
              </a:rPr>
              <a:t>ورقة عمل أحكام الميم </a:t>
            </a:r>
            <a:r>
              <a:rPr lang="ar-AE" sz="1600" b="1" dirty="0">
                <a:ln/>
                <a:solidFill>
                  <a:srgbClr val="C00000"/>
                </a:solidFill>
              </a:rPr>
              <a:t>الساكنة</a:t>
            </a:r>
            <a:r>
              <a:rPr lang="ar-AE" b="1" dirty="0">
                <a:ln/>
                <a:solidFill>
                  <a:srgbClr val="C00000"/>
                </a:solidFill>
              </a:rPr>
              <a:t> ( المستوى 3  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A0F4E5-31E8-4309-A0E9-80D5717AE693}"/>
              </a:ext>
            </a:extLst>
          </p:cNvPr>
          <p:cNvSpPr txBox="1"/>
          <p:nvPr/>
        </p:nvSpPr>
        <p:spPr>
          <a:xfrm>
            <a:off x="3574081" y="652584"/>
            <a:ext cx="2803305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</a:bodyPr>
          <a:lstStyle/>
          <a:p>
            <a:pPr algn="r"/>
            <a:r>
              <a:rPr lang="ar-AE" dirty="0"/>
              <a:t>الاسم :</a:t>
            </a:r>
          </a:p>
          <a:p>
            <a:pPr algn="r"/>
            <a:r>
              <a:rPr lang="ar-AE" dirty="0"/>
              <a:t>الشعبة :</a:t>
            </a:r>
          </a:p>
          <a:p>
            <a:pPr algn="r"/>
            <a:r>
              <a:rPr lang="ar-AE" dirty="0"/>
              <a:t>المجموعة : </a:t>
            </a:r>
          </a:p>
        </p:txBody>
      </p:sp>
    </p:spTree>
    <p:extLst>
      <p:ext uri="{BB962C8B-B14F-4D97-AF65-F5344CB8AC3E}">
        <p14:creationId xmlns:p14="http://schemas.microsoft.com/office/powerpoint/2010/main" val="742980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3235</TotalTime>
  <Words>86</Words>
  <Application>Microsoft Office PowerPoint</Application>
  <PresentationFormat>A4 Paper (210x297 mm)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Al Maari</dc:creator>
  <cp:lastModifiedBy>Laila Al Maari</cp:lastModifiedBy>
  <cp:revision>14</cp:revision>
  <dcterms:created xsi:type="dcterms:W3CDTF">2021-01-11T17:11:23Z</dcterms:created>
  <dcterms:modified xsi:type="dcterms:W3CDTF">2021-01-19T19:33:38Z</dcterms:modified>
</cp:coreProperties>
</file>